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80.png" ContentType="image/png"/>
  <Override PartName="/ppt/media/image79.png" ContentType="image/png"/>
  <Override PartName="/ppt/media/image6.wmf" ContentType="image/x-wmf"/>
  <Override PartName="/ppt/media/image1.wmf" ContentType="image/x-wmf"/>
  <Override PartName="/ppt/media/image8.wmf" ContentType="image/x-wmf"/>
  <Override PartName="/ppt/media/image5.png" ContentType="image/png"/>
  <Override PartName="/ppt/media/image60.png" ContentType="image/png"/>
  <Override PartName="/ppt/media/image2.png" ContentType="image/png"/>
  <Override PartName="/ppt/media/image3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18.wmf" ContentType="image/x-wmf"/>
  <Override PartName="/ppt/media/image48.png" ContentType="image/png"/>
  <Override PartName="/ppt/media/image21.png" ContentType="image/png"/>
  <Override PartName="/ppt/media/image16.wmf" ContentType="image/x-wmf"/>
  <Override PartName="/ppt/media/image46.png" ContentType="image/png"/>
  <Override PartName="/ppt/media/image4.wmf" ContentType="image/x-wmf"/>
  <Override PartName="/ppt/media/image19.png" ContentType="image/png"/>
  <Override PartName="/ppt/media/image17.png" ContentType="image/png"/>
  <Override PartName="/ppt/media/image13.png" ContentType="image/png"/>
  <Override PartName="/ppt/media/image38.png" ContentType="image/png"/>
  <Override PartName="/ppt/media/image15.png" ContentType="image/png"/>
  <Override PartName="/ppt/media/image52.png" ContentType="image/png"/>
  <Override PartName="/ppt/media/image77.png" ContentType="image/png"/>
  <Override PartName="/ppt/media/image50.png" ContentType="image/png"/>
  <Override PartName="/ppt/media/image75.png" ContentType="image/png"/>
  <Override PartName="/ppt/media/image35.png" ContentType="image/png"/>
  <Override PartName="/ppt/media/image10.wmf" ContentType="image/x-wmf"/>
  <Override PartName="/ppt/media/image40.png" ContentType="image/png"/>
  <Override PartName="/ppt/media/image65.png" ContentType="image/png"/>
  <Override PartName="/ppt/media/image42.png" ContentType="image/png"/>
  <Override PartName="/ppt/media/image67.png" ContentType="image/png"/>
  <Override PartName="/ppt/media/image44.png" ContentType="image/png"/>
  <Override PartName="/ppt/media/image69.png" ContentType="image/png"/>
  <Override PartName="/ppt/media/image12.wmf" ContentType="image/x-wmf"/>
  <Override PartName="/ppt/media/image37.png" ContentType="image/png"/>
  <Override PartName="/ppt/media/image14.wmf" ContentType="image/x-wmf"/>
  <Override PartName="/ppt/media/image39.png" ContentType="image/png"/>
  <Override PartName="/ppt/media/image41.png" ContentType="image/png"/>
  <Override PartName="/ppt/media/image66.png" ContentType="image/png"/>
  <Override PartName="/ppt/media/image43.png" ContentType="image/png"/>
  <Override PartName="/ppt/media/image68.png" ContentType="image/png"/>
  <Override PartName="/ppt/media/image20.wmf" ContentType="image/x-wmf"/>
  <Override PartName="/ppt/media/image45.png" ContentType="image/png"/>
  <Override PartName="/ppt/media/image22.wmf" ContentType="image/x-wmf"/>
  <Override PartName="/ppt/media/image47.png" ContentType="image/png"/>
  <Override PartName="/ppt/media/image51.png" ContentType="image/png"/>
  <Override PartName="/ppt/media/image76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1.png" ContentType="image/png"/>
  <Override PartName="/ppt/media/image63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2.xml" ContentType="application/vnd.openxmlformats-officedocument.theme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13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9D14CD4-7B39-4D5A-B26C-E1F1A5CB4830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0480" cy="3423600"/>
          </a:xfrm>
          <a:prstGeom prst="rect">
            <a:avLst/>
          </a:prstGeom>
        </p:spPr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0.wmf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wmf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wmf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2.wmf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4.wmf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6.wmf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8.wmf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2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0"/>
            <a:ext cx="12192840" cy="685260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" name="Picture 8" descr=""/>
          <p:cNvPicPr/>
          <p:nvPr/>
        </p:nvPicPr>
        <p:blipFill>
          <a:blip r:embed="rId4"/>
          <a:srcRect l="0" t="-1534" r="10614" b="7654"/>
          <a:stretch/>
        </p:blipFill>
        <p:spPr>
          <a:xfrm>
            <a:off x="1733400" y="-6120"/>
            <a:ext cx="10460520" cy="685260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83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384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09D04CAF-0FA1-4E1D-B952-9535151C73E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CBD49ADD-C3C6-4DEB-83CC-84C795E12C4A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26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427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428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D2477E62-38B8-49E3-8A7D-E0BBE45673F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19666A86-306C-415A-B5D4-6D84C78295E9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4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45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46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0C2B4365-7564-4B9E-A215-498E285A159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E41E4C69-786D-4B6A-AF1B-1853E96512FA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86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87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851FA5D8-8DD3-40E1-97E3-2BA14B18AEC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BEC20129-6F24-4BA9-9B04-A6510F88A8B7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28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129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140A9D66-B2D7-4F35-8326-4370A17D5C0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60DB8DA9-82BC-4386-8670-AC5BD05F447F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70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171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A39073F8-FBA5-4C91-8C98-3ECA1907145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52BB46B9-C458-466C-A6E0-DBAB57BBDFDC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13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214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558FDA8F-9BBF-4204-AB9C-2A1B2C26E2C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3F3A0675-53B7-45B5-934A-EBAF6920A3D2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56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257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9A1254B4-CCA0-4D78-A920-49740C5F899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7CEF65BE-98AF-4484-929D-B22A079CE7A5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98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299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300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5B19C8AB-22C7-47A7-B0FB-DE626536F8E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36FE30C7-4E22-4DA6-8DEB-581C4A83EB64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0" y="0"/>
            <a:ext cx="12186720" cy="327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eefee"/>
              </a:gs>
            </a:gsLst>
            <a:lin ang="5400000"/>
          </a:gradFill>
          <a:ln w="39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40" name="Picture 11" descr=""/>
          <p:cNvPicPr/>
          <p:nvPr/>
        </p:nvPicPr>
        <p:blipFill>
          <a:blip r:embed="rId2"/>
          <a:srcRect l="12047" t="11442" r="17192" b="13835"/>
          <a:stretch/>
        </p:blipFill>
        <p:spPr>
          <a:xfrm>
            <a:off x="335520" y="63720"/>
            <a:ext cx="161280" cy="205920"/>
          </a:xfrm>
          <a:prstGeom prst="rect">
            <a:avLst/>
          </a:prstGeom>
          <a:ln>
            <a:noFill/>
          </a:ln>
        </p:spPr>
      </p:pic>
      <p:pic>
        <p:nvPicPr>
          <p:cNvPr id="341" name="Picture 27" descr=""/>
          <p:cNvPicPr/>
          <p:nvPr/>
        </p:nvPicPr>
        <p:blipFill>
          <a:blip r:embed="rId3"/>
          <a:stretch/>
        </p:blipFill>
        <p:spPr>
          <a:xfrm>
            <a:off x="561600" y="96480"/>
            <a:ext cx="2327400" cy="15408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0" y="6583680"/>
            <a:ext cx="4011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</a:t>
            </a:r>
            <a:fld id="{91301503-2705-43A6-B77B-C3ABF6BB3B1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fld id="{DD3D6EAD-8358-4F92-B43D-A161535CEFCB}" type="slidecount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6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6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5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5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7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5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5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5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slideLayout" Target="../slideLayouts/slideLayout6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8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0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1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5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5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5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6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6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691920"/>
            <a:ext cx="5954040" cy="5468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2"/>
          <p:cNvSpPr/>
          <p:nvPr/>
        </p:nvSpPr>
        <p:spPr>
          <a:xfrm>
            <a:off x="588960" y="3007440"/>
            <a:ext cx="494136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18" strike="noStrike">
                <a:solidFill>
                  <a:srgbClr val="000000"/>
                </a:solidFill>
                <a:latin typeface="Microsoft New Tai Lue"/>
                <a:ea typeface="DejaVu Sans"/>
              </a:rPr>
              <a:t>Master thesis, Lasse Buur Rasmussen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588960" y="4053600"/>
            <a:ext cx="4941360" cy="89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18" strike="noStrike">
                <a:solidFill>
                  <a:srgbClr val="000000"/>
                </a:solidFill>
                <a:latin typeface="Microsoft New Tai Lue"/>
                <a:ea typeface="DejaVu Sans"/>
              </a:rPr>
              <a:t>Supervised by Asker Daniel Brejnrod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18" strike="noStrike">
                <a:solidFill>
                  <a:srgbClr val="000000"/>
                </a:solidFill>
                <a:latin typeface="Microsoft New Tai Lue"/>
                <a:ea typeface="DejaVu Sans"/>
              </a:rPr>
              <a:t>and Mani Arumugam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587520" y="1020240"/>
            <a:ext cx="4941360" cy="13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Natural Language Processing Techniques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for Identifying Bacteriocins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10329120" y="-385200"/>
            <a:ext cx="809640" cy="1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6"/>
          <p:cNvSpPr/>
          <p:nvPr/>
        </p:nvSpPr>
        <p:spPr>
          <a:xfrm>
            <a:off x="11255400" y="-385200"/>
            <a:ext cx="376200" cy="1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" descr=""/>
          <p:cNvPicPr/>
          <p:nvPr/>
        </p:nvPicPr>
        <p:blipFill>
          <a:blip r:embed="rId1"/>
          <a:stretch/>
        </p:blipFill>
        <p:spPr>
          <a:xfrm>
            <a:off x="3241800" y="1604520"/>
            <a:ext cx="5704560" cy="3974760"/>
          </a:xfrm>
          <a:prstGeom prst="rect">
            <a:avLst/>
          </a:prstGeom>
          <a:ln>
            <a:noFill/>
          </a:ln>
        </p:spPr>
      </p:pic>
      <p:sp>
        <p:nvSpPr>
          <p:cNvPr id="525" name="CustomShape 1"/>
          <p:cNvSpPr/>
          <p:nvPr/>
        </p:nvSpPr>
        <p:spPr>
          <a:xfrm>
            <a:off x="8595360" y="1604520"/>
            <a:ext cx="2925360" cy="1778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Encodings used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28" name="" descr=""/>
          <p:cNvPicPr/>
          <p:nvPr/>
        </p:nvPicPr>
        <p:blipFill>
          <a:blip r:embed="rId2"/>
          <a:stretch/>
        </p:blipFill>
        <p:spPr>
          <a:xfrm>
            <a:off x="2377440" y="2103120"/>
            <a:ext cx="934200" cy="222480"/>
          </a:xfrm>
          <a:prstGeom prst="rect">
            <a:avLst/>
          </a:prstGeom>
          <a:ln>
            <a:noFill/>
          </a:ln>
        </p:spPr>
      </p:pic>
      <p:pic>
        <p:nvPicPr>
          <p:cNvPr id="529" name="" descr=""/>
          <p:cNvPicPr/>
          <p:nvPr/>
        </p:nvPicPr>
        <p:blipFill>
          <a:blip r:embed="rId3"/>
          <a:stretch/>
        </p:blipFill>
        <p:spPr>
          <a:xfrm>
            <a:off x="2377440" y="2335320"/>
            <a:ext cx="934200" cy="222480"/>
          </a:xfrm>
          <a:prstGeom prst="rect">
            <a:avLst/>
          </a:prstGeom>
          <a:ln>
            <a:noFill/>
          </a:ln>
        </p:spPr>
      </p:pic>
      <p:sp>
        <p:nvSpPr>
          <p:cNvPr id="530" name="CustomShape 4"/>
          <p:cNvSpPr/>
          <p:nvPr/>
        </p:nvSpPr>
        <p:spPr>
          <a:xfrm>
            <a:off x="8778240" y="1645920"/>
            <a:ext cx="329112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Polarity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Secondary structure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Molecular volume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Codon diversity 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Electrostatic charge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Atchley Factors Encoding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>
            <a:off x="1062000" y="1097280"/>
            <a:ext cx="10365840" cy="575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" descr=""/>
          <p:cNvPicPr/>
          <p:nvPr/>
        </p:nvPicPr>
        <p:blipFill>
          <a:blip r:embed="rId1"/>
          <a:stretch/>
        </p:blipFill>
        <p:spPr>
          <a:xfrm>
            <a:off x="609120" y="1727280"/>
            <a:ext cx="5352120" cy="3728880"/>
          </a:xfrm>
          <a:prstGeom prst="rect">
            <a:avLst/>
          </a:prstGeom>
          <a:ln>
            <a:noFill/>
          </a:ln>
        </p:spPr>
      </p:pic>
      <p:sp>
        <p:nvSpPr>
          <p:cNvPr id="534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Reduced Alphabet Encoding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2"/>
          <a:stretch/>
        </p:blipFill>
        <p:spPr>
          <a:xfrm>
            <a:off x="6231600" y="2460600"/>
            <a:ext cx="5352120" cy="2261880"/>
          </a:xfrm>
          <a:prstGeom prst="rect">
            <a:avLst/>
          </a:prstGeom>
          <a:ln>
            <a:noFill/>
          </a:ln>
        </p:spPr>
      </p:pic>
      <p:pic>
        <p:nvPicPr>
          <p:cNvPr id="538" name="" descr=""/>
          <p:cNvPicPr/>
          <p:nvPr/>
        </p:nvPicPr>
        <p:blipFill>
          <a:blip r:embed="rId3"/>
          <a:stretch/>
        </p:blipFill>
        <p:spPr>
          <a:xfrm>
            <a:off x="-204840" y="2876400"/>
            <a:ext cx="934200" cy="22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609120" y="1727280"/>
            <a:ext cx="5352120" cy="3728880"/>
          </a:xfrm>
          <a:prstGeom prst="rect">
            <a:avLst/>
          </a:prstGeom>
          <a:ln>
            <a:noFill/>
          </a:ln>
        </p:spPr>
      </p:pic>
      <p:pic>
        <p:nvPicPr>
          <p:cNvPr id="542" name="" descr=""/>
          <p:cNvPicPr/>
          <p:nvPr/>
        </p:nvPicPr>
        <p:blipFill>
          <a:blip r:embed="rId2"/>
          <a:stretch/>
        </p:blipFill>
        <p:spPr>
          <a:xfrm>
            <a:off x="6231600" y="1707840"/>
            <a:ext cx="5352120" cy="3767760"/>
          </a:xfrm>
          <a:prstGeom prst="rect">
            <a:avLst/>
          </a:prstGeom>
          <a:ln>
            <a:noFill/>
          </a:ln>
        </p:spPr>
      </p:pic>
      <p:sp>
        <p:nvSpPr>
          <p:cNvPr id="543" name="CustomShape 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Word2Vec countries and capital cities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3"/>
          <a:stretch/>
        </p:blipFill>
        <p:spPr>
          <a:xfrm>
            <a:off x="-204480" y="3101040"/>
            <a:ext cx="934200" cy="222480"/>
          </a:xfrm>
          <a:prstGeom prst="rect">
            <a:avLst/>
          </a:prstGeom>
          <a:ln>
            <a:noFill/>
          </a:ln>
        </p:spPr>
      </p:pic>
      <p:pic>
        <p:nvPicPr>
          <p:cNvPr id="545" name="" descr=""/>
          <p:cNvPicPr/>
          <p:nvPr/>
        </p:nvPicPr>
        <p:blipFill>
          <a:blip r:embed="rId4"/>
          <a:stretch/>
        </p:blipFill>
        <p:spPr>
          <a:xfrm>
            <a:off x="-204480" y="3325680"/>
            <a:ext cx="934200" cy="22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0" y="1604520"/>
            <a:ext cx="5714280" cy="4674960"/>
          </a:xfrm>
          <a:prstGeom prst="rect">
            <a:avLst/>
          </a:prstGeom>
          <a:ln>
            <a:noFill/>
          </a:ln>
        </p:spPr>
      </p:pic>
      <p:sp>
        <p:nvSpPr>
          <p:cNvPr id="547" name="CustomShape 1"/>
          <p:cNvSpPr/>
          <p:nvPr/>
        </p:nvSpPr>
        <p:spPr>
          <a:xfrm>
            <a:off x="588960" y="914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Word2Vec 3-mer PCA projections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2"/>
          <a:stretch/>
        </p:blipFill>
        <p:spPr>
          <a:xfrm>
            <a:off x="6478200" y="1604520"/>
            <a:ext cx="5711760" cy="467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609120" y="2261160"/>
            <a:ext cx="5351760" cy="26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2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Deep Neural Network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1"/>
          <a:stretch/>
        </p:blipFill>
        <p:spPr>
          <a:xfrm>
            <a:off x="5207760" y="1828800"/>
            <a:ext cx="6982200" cy="3472560"/>
          </a:xfrm>
          <a:prstGeom prst="rect">
            <a:avLst/>
          </a:prstGeom>
          <a:ln>
            <a:noFill/>
          </a:ln>
        </p:spPr>
      </p:pic>
      <p:sp>
        <p:nvSpPr>
          <p:cNvPr id="554" name="Line 4"/>
          <p:cNvSpPr/>
          <p:nvPr/>
        </p:nvSpPr>
        <p:spPr>
          <a:xfrm>
            <a:off x="3931920" y="731520"/>
            <a:ext cx="1188720" cy="274320"/>
          </a:xfrm>
          <a:prstGeom prst="line">
            <a:avLst/>
          </a:prstGeom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Line 5"/>
          <p:cNvSpPr/>
          <p:nvPr/>
        </p:nvSpPr>
        <p:spPr>
          <a:xfrm flipV="1">
            <a:off x="3931920" y="731520"/>
            <a:ext cx="1188720" cy="274320"/>
          </a:xfrm>
          <a:prstGeom prst="line">
            <a:avLst/>
          </a:prstGeom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6"/>
          <p:cNvSpPr/>
          <p:nvPr/>
        </p:nvSpPr>
        <p:spPr>
          <a:xfrm>
            <a:off x="609840" y="1966680"/>
            <a:ext cx="5057280" cy="33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Multiply input with weights and add biases</a:t>
            </a:r>
            <a:endParaRPr b="0" lang="en-US" sz="20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Sum in next node</a:t>
            </a:r>
            <a:endParaRPr b="0" lang="en-US" sz="20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Activate node</a:t>
            </a:r>
            <a:endParaRPr b="0" lang="en-US" sz="20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Gradient of cost function with respect to weights and biases</a:t>
            </a:r>
            <a:endParaRPr b="0" lang="en-US" sz="20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Back-propagate through network</a:t>
            </a:r>
            <a:endParaRPr b="0" lang="en-US" sz="20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Step in the opposite direction of the gradient to minimize cost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The Word2Vec architecture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0" y="1554480"/>
            <a:ext cx="12189600" cy="453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609120" y="1727280"/>
            <a:ext cx="5352120" cy="3728880"/>
          </a:xfrm>
          <a:prstGeom prst="rect">
            <a:avLst/>
          </a:prstGeom>
          <a:ln>
            <a:noFill/>
          </a:ln>
        </p:spPr>
      </p:pic>
      <p:sp>
        <p:nvSpPr>
          <p:cNvPr id="561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3"/>
          <p:cNvSpPr/>
          <p:nvPr/>
        </p:nvSpPr>
        <p:spPr>
          <a:xfrm>
            <a:off x="6231600" y="1886760"/>
            <a:ext cx="5352120" cy="13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Recurrent Neural Network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4" name="CustomShape 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ELMo Embedding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2"/>
          <a:stretch/>
        </p:blipFill>
        <p:spPr>
          <a:xfrm>
            <a:off x="6231600" y="3964320"/>
            <a:ext cx="5352120" cy="1329840"/>
          </a:xfrm>
          <a:prstGeom prst="rect">
            <a:avLst/>
          </a:prstGeom>
          <a:ln>
            <a:noFill/>
          </a:ln>
        </p:spPr>
      </p:pic>
      <p:pic>
        <p:nvPicPr>
          <p:cNvPr id="566" name="" descr=""/>
          <p:cNvPicPr/>
          <p:nvPr/>
        </p:nvPicPr>
        <p:blipFill>
          <a:blip r:embed="rId3"/>
          <a:stretch/>
        </p:blipFill>
        <p:spPr>
          <a:xfrm>
            <a:off x="-204120" y="3566880"/>
            <a:ext cx="934200" cy="222480"/>
          </a:xfrm>
          <a:prstGeom prst="rect">
            <a:avLst/>
          </a:prstGeom>
          <a:ln>
            <a:noFill/>
          </a:ln>
        </p:spPr>
      </p:pic>
      <p:pic>
        <p:nvPicPr>
          <p:cNvPr id="567" name="" descr=""/>
          <p:cNvPicPr/>
          <p:nvPr/>
        </p:nvPicPr>
        <p:blipFill>
          <a:blip r:embed="rId4"/>
          <a:stretch/>
        </p:blipFill>
        <p:spPr>
          <a:xfrm>
            <a:off x="-204120" y="3791880"/>
            <a:ext cx="934200" cy="22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" descr=""/>
          <p:cNvPicPr/>
          <p:nvPr/>
        </p:nvPicPr>
        <p:blipFill>
          <a:blip r:embed="rId1"/>
          <a:stretch/>
        </p:blipFill>
        <p:spPr>
          <a:xfrm>
            <a:off x="2186640" y="1604520"/>
            <a:ext cx="7815960" cy="5250960"/>
          </a:xfrm>
          <a:prstGeom prst="rect">
            <a:avLst/>
          </a:prstGeom>
          <a:ln>
            <a:noFill/>
          </a:ln>
        </p:spPr>
      </p:pic>
      <p:sp>
        <p:nvSpPr>
          <p:cNvPr id="569" name="CustomShape 1"/>
          <p:cNvSpPr/>
          <p:nvPr/>
        </p:nvSpPr>
        <p:spPr>
          <a:xfrm>
            <a:off x="570240" y="50868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ELMo architecture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8595360" y="2834640"/>
            <a:ext cx="2100600" cy="3380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4"/>
          <p:cNvSpPr/>
          <p:nvPr/>
        </p:nvSpPr>
        <p:spPr>
          <a:xfrm>
            <a:off x="6309360" y="3108960"/>
            <a:ext cx="2374920" cy="180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5"/>
          <p:cNvSpPr/>
          <p:nvPr/>
        </p:nvSpPr>
        <p:spPr>
          <a:xfrm>
            <a:off x="7589520" y="2377440"/>
            <a:ext cx="1186200" cy="4478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6"/>
          <p:cNvSpPr/>
          <p:nvPr/>
        </p:nvSpPr>
        <p:spPr>
          <a:xfrm>
            <a:off x="6217920" y="4480560"/>
            <a:ext cx="2374920" cy="180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7"/>
          <p:cNvSpPr/>
          <p:nvPr/>
        </p:nvSpPr>
        <p:spPr>
          <a:xfrm>
            <a:off x="6217920" y="5669280"/>
            <a:ext cx="2374920" cy="180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Line 8"/>
          <p:cNvSpPr/>
          <p:nvPr/>
        </p:nvSpPr>
        <p:spPr>
          <a:xfrm>
            <a:off x="1280160" y="5212080"/>
            <a:ext cx="128016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9"/>
          <p:cNvSpPr/>
          <p:nvPr/>
        </p:nvSpPr>
        <p:spPr>
          <a:xfrm>
            <a:off x="182880" y="4114800"/>
            <a:ext cx="1734840" cy="10033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Authors picked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convolutional network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78" name="CustomShape 10"/>
          <p:cNvSpPr/>
          <p:nvPr/>
        </p:nvSpPr>
        <p:spPr>
          <a:xfrm>
            <a:off x="8489160" y="3672000"/>
            <a:ext cx="729000" cy="1003320"/>
          </a:xfrm>
          <a:prstGeom prst="ellipse">
            <a:avLst/>
          </a:prstGeom>
          <a:noFill/>
          <a:ln w="5724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11"/>
          <p:cNvSpPr/>
          <p:nvPr/>
        </p:nvSpPr>
        <p:spPr>
          <a:xfrm>
            <a:off x="9129240" y="3300840"/>
            <a:ext cx="1734840" cy="8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ce181e"/>
                </a:solidFill>
                <a:latin typeface="Arial"/>
                <a:ea typeface="DejaVu Sans"/>
              </a:rPr>
              <a:t>Sum?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609120" y="1695960"/>
            <a:ext cx="10969920" cy="3791520"/>
          </a:xfrm>
          <a:prstGeom prst="rect">
            <a:avLst/>
          </a:prstGeom>
          <a:ln>
            <a:noFill/>
          </a:ln>
        </p:spPr>
      </p:pic>
      <p:sp>
        <p:nvSpPr>
          <p:cNvPr id="581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83" dur="indefinite" restart="never" nodeType="tmRoot">
          <p:childTnLst>
            <p:seq>
              <p:cTn id="1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3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2" name="CustomShape 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Background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83" name="CustomShape 5"/>
          <p:cNvSpPr/>
          <p:nvPr/>
        </p:nvSpPr>
        <p:spPr>
          <a:xfrm>
            <a:off x="609480" y="1604520"/>
            <a:ext cx="109702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Antibiotics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Antibiotic-resistant bacteria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 PL SungtiL GB"/>
              </a:rPr>
              <a:t>Long-lasting alterations of gut microbiome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 PL SungtiL GB"/>
              </a:rPr>
              <a:t>Bacteriocins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 PL SungtiL GB"/>
              </a:rPr>
              <a:t>Small antimicrobial peptides ribosomally synthesized by bacteria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 PL SungtiL GB"/>
              </a:rPr>
              <a:t>Hamid et al. neural models &amp; Word2Vec embedding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 PL SungtiL GB"/>
              </a:rPr>
              <a:t>High performance - challenge traditional bioinformatic classification methods.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 PL SungtiL GB"/>
              </a:rPr>
              <a:t>ELMo advantages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 PL SungtiL GB"/>
              </a:rPr>
              <a:t>Word2Vec underlying assumption – words single context.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 PL SungtiL GB"/>
              </a:rPr>
              <a:t>Multiple representations each word.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Contents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84" name="CustomShape 3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1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Searching for good encodings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best encodings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2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Combining encodings with neural networks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3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Applying the model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85" dur="indefinite" restart="never" nodeType="tmRoot">
          <p:childTnLst>
            <p:seq>
              <p:cTn id="1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Encoding selection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86" name="CustomShape 2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Similar data set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Linear support vector machine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Cross validation procedure with # folds = 10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Goal: Select encodings to move forward with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" descr=""/>
          <p:cNvPicPr/>
          <p:nvPr/>
        </p:nvPicPr>
        <p:blipFill>
          <a:blip r:embed="rId1"/>
          <a:stretch/>
        </p:blipFill>
        <p:spPr>
          <a:xfrm>
            <a:off x="1626840" y="733680"/>
            <a:ext cx="9403560" cy="3773160"/>
          </a:xfrm>
          <a:prstGeom prst="rect">
            <a:avLst/>
          </a:prstGeom>
          <a:ln>
            <a:noFill/>
          </a:ln>
        </p:spPr>
      </p:pic>
      <p:pic>
        <p:nvPicPr>
          <p:cNvPr id="588" name="" descr=""/>
          <p:cNvPicPr/>
          <p:nvPr/>
        </p:nvPicPr>
        <p:blipFill>
          <a:blip r:embed="rId2"/>
          <a:stretch/>
        </p:blipFill>
        <p:spPr>
          <a:xfrm>
            <a:off x="1043280" y="4678920"/>
            <a:ext cx="10570680" cy="1447200"/>
          </a:xfrm>
          <a:prstGeom prst="rect">
            <a:avLst/>
          </a:prstGeom>
          <a:ln>
            <a:noFill/>
          </a:ln>
        </p:spPr>
      </p:pic>
      <p:pic>
        <p:nvPicPr>
          <p:cNvPr id="589" name="" descr=""/>
          <p:cNvPicPr/>
          <p:nvPr/>
        </p:nvPicPr>
        <p:blipFill>
          <a:blip r:embed="rId3"/>
          <a:stretch/>
        </p:blipFill>
        <p:spPr>
          <a:xfrm>
            <a:off x="-182880" y="5376600"/>
            <a:ext cx="1217520" cy="305280"/>
          </a:xfrm>
          <a:prstGeom prst="rect">
            <a:avLst/>
          </a:prstGeom>
          <a:ln>
            <a:noFill/>
          </a:ln>
        </p:spPr>
      </p:pic>
      <p:sp>
        <p:nvSpPr>
          <p:cNvPr id="590" name="CustomShape 1"/>
          <p:cNvSpPr/>
          <p:nvPr/>
        </p:nvSpPr>
        <p:spPr>
          <a:xfrm>
            <a:off x="1672920" y="1453320"/>
            <a:ext cx="9268920" cy="1319400"/>
          </a:xfrm>
          <a:prstGeom prst="rect">
            <a:avLst/>
          </a:prstGeom>
          <a:noFill/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2"/>
          <p:cNvSpPr/>
          <p:nvPr/>
        </p:nvSpPr>
        <p:spPr>
          <a:xfrm>
            <a:off x="1672920" y="2799360"/>
            <a:ext cx="9268920" cy="1634400"/>
          </a:xfrm>
          <a:prstGeom prst="rect">
            <a:avLst/>
          </a:prstGeom>
          <a:noFill/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3"/>
          <p:cNvSpPr/>
          <p:nvPr/>
        </p:nvSpPr>
        <p:spPr>
          <a:xfrm>
            <a:off x="1246680" y="5376600"/>
            <a:ext cx="8979480" cy="333720"/>
          </a:xfrm>
          <a:prstGeom prst="rect">
            <a:avLst/>
          </a:prstGeom>
          <a:noFill/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4"/>
          <p:cNvSpPr/>
          <p:nvPr/>
        </p:nvSpPr>
        <p:spPr>
          <a:xfrm>
            <a:off x="1246680" y="5712840"/>
            <a:ext cx="8979480" cy="334080"/>
          </a:xfrm>
          <a:prstGeom prst="rect">
            <a:avLst/>
          </a:prstGeom>
          <a:noFill/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" descr=""/>
          <p:cNvPicPr/>
          <p:nvPr/>
        </p:nvPicPr>
        <p:blipFill>
          <a:blip r:embed="rId1"/>
          <a:stretch/>
        </p:blipFill>
        <p:spPr>
          <a:xfrm>
            <a:off x="2026800" y="1118160"/>
            <a:ext cx="8136000" cy="5694480"/>
          </a:xfrm>
          <a:prstGeom prst="rect">
            <a:avLst/>
          </a:prstGeom>
          <a:ln>
            <a:noFill/>
          </a:ln>
        </p:spPr>
      </p:pic>
      <p:sp>
        <p:nvSpPr>
          <p:cNvPr id="595" name="CustomShape 1"/>
          <p:cNvSpPr/>
          <p:nvPr/>
        </p:nvSpPr>
        <p:spPr>
          <a:xfrm>
            <a:off x="588960" y="60012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UniProt data set cross validation accuracy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215" dur="indefinite" restart="never" nodeType="tmRoot">
          <p:childTnLst>
            <p:seq>
              <p:cTn id="2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" descr=""/>
          <p:cNvPicPr/>
          <p:nvPr/>
        </p:nvPicPr>
        <p:blipFill>
          <a:blip r:embed="rId1"/>
          <a:stretch/>
        </p:blipFill>
        <p:spPr>
          <a:xfrm>
            <a:off x="1188720" y="1136520"/>
            <a:ext cx="10168920" cy="571896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588960" y="27432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UniProt data set test accuracy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" descr=""/>
          <p:cNvPicPr/>
          <p:nvPr/>
        </p:nvPicPr>
        <p:blipFill>
          <a:blip r:embed="rId1"/>
          <a:stretch/>
        </p:blipFill>
        <p:spPr>
          <a:xfrm>
            <a:off x="42120" y="1963800"/>
            <a:ext cx="6138000" cy="3451320"/>
          </a:xfrm>
          <a:prstGeom prst="rect">
            <a:avLst/>
          </a:prstGeom>
          <a:ln>
            <a:noFill/>
          </a:ln>
        </p:spPr>
      </p:pic>
      <p:pic>
        <p:nvPicPr>
          <p:cNvPr id="602" name="" descr=""/>
          <p:cNvPicPr/>
          <p:nvPr/>
        </p:nvPicPr>
        <p:blipFill>
          <a:blip r:embed="rId2"/>
          <a:stretch/>
        </p:blipFill>
        <p:spPr>
          <a:xfrm>
            <a:off x="6182280" y="1412280"/>
            <a:ext cx="4879800" cy="3414960"/>
          </a:xfrm>
          <a:prstGeom prst="rect">
            <a:avLst/>
          </a:prstGeom>
          <a:ln>
            <a:noFill/>
          </a:ln>
        </p:spPr>
      </p:pic>
      <p:sp>
        <p:nvSpPr>
          <p:cNvPr id="603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UniProt data set accuracy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04" name="CustomShape 2"/>
          <p:cNvSpPr/>
          <p:nvPr/>
        </p:nvSpPr>
        <p:spPr>
          <a:xfrm>
            <a:off x="6217920" y="4937760"/>
            <a:ext cx="5352120" cy="18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Word embedding encodings best performance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Summing ELMo similar to not summing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 Word2Vec decreases performance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19" dur="indefinite" restart="never" nodeType="tmRoot">
          <p:childTnLst>
            <p:seq>
              <p:cTn id="2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Contents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1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Searching for good encodings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best encodings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2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Combining encodings with neural networks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3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Applying the model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21" dur="indefinite" restart="never" nodeType="tmRoot">
          <p:childTnLst>
            <p:seq>
              <p:cTn id="2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" descr=""/>
          <p:cNvPicPr/>
          <p:nvPr/>
        </p:nvPicPr>
        <p:blipFill>
          <a:blip r:embed="rId1"/>
          <a:stretch/>
        </p:blipFill>
        <p:spPr>
          <a:xfrm>
            <a:off x="274320" y="1728000"/>
            <a:ext cx="6067440" cy="3756240"/>
          </a:xfrm>
          <a:prstGeom prst="rect">
            <a:avLst/>
          </a:prstGeom>
          <a:ln>
            <a:noFill/>
          </a:ln>
        </p:spPr>
      </p:pic>
      <p:sp>
        <p:nvSpPr>
          <p:cNvPr id="609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Convolutional neural network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11" name="CustomShape 3"/>
          <p:cNvSpPr/>
          <p:nvPr/>
        </p:nvSpPr>
        <p:spPr>
          <a:xfrm>
            <a:off x="6231960" y="1604520"/>
            <a:ext cx="535176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4"/>
          <p:cNvSpPr/>
          <p:nvPr/>
        </p:nvSpPr>
        <p:spPr>
          <a:xfrm>
            <a:off x="6622920" y="1604520"/>
            <a:ext cx="5262120" cy="42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Single filter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Kernel size 2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Stride of 1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Inner matrix product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Compresses” information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3" name="Line 5"/>
          <p:cNvSpPr/>
          <p:nvPr/>
        </p:nvSpPr>
        <p:spPr>
          <a:xfrm>
            <a:off x="1737360" y="2194560"/>
            <a:ext cx="731520" cy="1188720"/>
          </a:xfrm>
          <a:prstGeom prst="line">
            <a:avLst/>
          </a:prstGeom>
          <a:ln w="38160">
            <a:solidFill>
              <a:srgbClr val="ba13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6"/>
          <p:cNvSpPr/>
          <p:nvPr/>
        </p:nvSpPr>
        <p:spPr>
          <a:xfrm>
            <a:off x="5065200" y="2651760"/>
            <a:ext cx="266760" cy="2009520"/>
          </a:xfrm>
          <a:prstGeom prst="rect">
            <a:avLst/>
          </a:prstGeom>
          <a:noFill/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7"/>
          <p:cNvSpPr/>
          <p:nvPr/>
        </p:nvSpPr>
        <p:spPr>
          <a:xfrm>
            <a:off x="5029200" y="2651760"/>
            <a:ext cx="820800" cy="363600"/>
          </a:xfrm>
          <a:prstGeom prst="rect">
            <a:avLst/>
          </a:prstGeom>
          <a:noFill/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" descr=""/>
          <p:cNvPicPr/>
          <p:nvPr/>
        </p:nvPicPr>
        <p:blipFill>
          <a:blip r:embed="rId1"/>
          <a:stretch/>
        </p:blipFill>
        <p:spPr>
          <a:xfrm>
            <a:off x="766440" y="1604520"/>
            <a:ext cx="5037120" cy="3974760"/>
          </a:xfrm>
          <a:prstGeom prst="rect">
            <a:avLst/>
          </a:prstGeom>
          <a:ln>
            <a:noFill/>
          </a:ln>
        </p:spPr>
      </p:pic>
      <p:sp>
        <p:nvSpPr>
          <p:cNvPr id="617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Preventing overfitting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19" name="CustomShape 3"/>
          <p:cNvSpPr/>
          <p:nvPr/>
        </p:nvSpPr>
        <p:spPr>
          <a:xfrm>
            <a:off x="6231960" y="1604520"/>
            <a:ext cx="535176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Early stopping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Dropout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Regularization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53" dur="indefinite" restart="never" nodeType="tmRoot">
          <p:childTnLst>
            <p:seq>
              <p:cTn id="2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" descr=""/>
          <p:cNvPicPr/>
          <p:nvPr/>
        </p:nvPicPr>
        <p:blipFill>
          <a:blip r:embed="rId1"/>
          <a:stretch/>
        </p:blipFill>
        <p:spPr>
          <a:xfrm>
            <a:off x="1929240" y="1097280"/>
            <a:ext cx="8331120" cy="5759280"/>
          </a:xfrm>
          <a:prstGeom prst="rect">
            <a:avLst/>
          </a:prstGeom>
          <a:ln>
            <a:noFill/>
          </a:ln>
        </p:spPr>
      </p:pic>
      <p:sp>
        <p:nvSpPr>
          <p:cNvPr id="621" name="CustomShape 1"/>
          <p:cNvSpPr/>
          <p:nvPr/>
        </p:nvSpPr>
        <p:spPr>
          <a:xfrm>
            <a:off x="588960" y="32580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NN architectures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1737360" y="1097280"/>
            <a:ext cx="1003320" cy="2923560"/>
          </a:xfrm>
          <a:prstGeom prst="rect">
            <a:avLst/>
          </a:prstGeom>
          <a:noFill/>
          <a:ln w="57240">
            <a:solidFill>
              <a:srgbClr val="9407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4"/>
          <p:cNvSpPr/>
          <p:nvPr/>
        </p:nvSpPr>
        <p:spPr>
          <a:xfrm>
            <a:off x="402840" y="2305440"/>
            <a:ext cx="133200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Hamid et al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5" dur="indefinite" restart="never" nodeType="tmRoot">
          <p:childTnLst>
            <p:seq>
              <p:cTn id="256" dur="indefinite" nodeType="mainSeq">
                <p:childTnLst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Main findings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88" name="CustomShape 5"/>
          <p:cNvSpPr/>
          <p:nvPr/>
        </p:nvSpPr>
        <p:spPr>
          <a:xfrm>
            <a:off x="609480" y="1604520"/>
            <a:ext cx="109702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Increased accuracy with ELMo embedding.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Hamid et al. test accuracy 86.0%.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Our classifier test accuracy 94.8%. 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Found 40 putative bacteriocins.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" descr=""/>
          <p:cNvPicPr/>
          <p:nvPr/>
        </p:nvPicPr>
        <p:blipFill>
          <a:blip r:embed="rId1"/>
          <a:stretch/>
        </p:blipFill>
        <p:spPr>
          <a:xfrm>
            <a:off x="609120" y="1778400"/>
            <a:ext cx="5351760" cy="3626640"/>
          </a:xfrm>
          <a:prstGeom prst="rect">
            <a:avLst/>
          </a:prstGeom>
          <a:ln>
            <a:noFill/>
          </a:ln>
        </p:spPr>
      </p:pic>
      <p:sp>
        <p:nvSpPr>
          <p:cNvPr id="626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BIDGRU UniProt cross validation accuracy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2"/>
          <a:stretch/>
        </p:blipFill>
        <p:spPr>
          <a:xfrm>
            <a:off x="6875640" y="2011680"/>
            <a:ext cx="4753800" cy="1661760"/>
          </a:xfrm>
          <a:prstGeom prst="rect">
            <a:avLst/>
          </a:prstGeom>
          <a:ln>
            <a:noFill/>
          </a:ln>
        </p:spPr>
      </p:pic>
      <p:pic>
        <p:nvPicPr>
          <p:cNvPr id="629" name="" descr=""/>
          <p:cNvPicPr/>
          <p:nvPr/>
        </p:nvPicPr>
        <p:blipFill>
          <a:blip r:embed="rId3"/>
          <a:stretch/>
        </p:blipFill>
        <p:spPr>
          <a:xfrm>
            <a:off x="6580800" y="3750480"/>
            <a:ext cx="5343480" cy="636120"/>
          </a:xfrm>
          <a:prstGeom prst="rect">
            <a:avLst/>
          </a:prstGeom>
          <a:ln>
            <a:noFill/>
          </a:ln>
        </p:spPr>
      </p:pic>
      <p:pic>
        <p:nvPicPr>
          <p:cNvPr id="630" name="" descr=""/>
          <p:cNvPicPr/>
          <p:nvPr/>
        </p:nvPicPr>
        <p:blipFill>
          <a:blip r:embed="rId4"/>
          <a:stretch/>
        </p:blipFill>
        <p:spPr>
          <a:xfrm>
            <a:off x="5963400" y="4062240"/>
            <a:ext cx="614880" cy="13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3" dur="indefinite" restart="never" nodeType="tmRoot">
          <p:childTnLst>
            <p:seq>
              <p:cTn id="2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" descr=""/>
          <p:cNvPicPr/>
          <p:nvPr/>
        </p:nvPicPr>
        <p:blipFill>
          <a:blip r:embed="rId1"/>
          <a:stretch/>
        </p:blipFill>
        <p:spPr>
          <a:xfrm>
            <a:off x="548640" y="1604160"/>
            <a:ext cx="4680720" cy="4784760"/>
          </a:xfrm>
          <a:prstGeom prst="rect">
            <a:avLst/>
          </a:prstGeom>
          <a:ln>
            <a:noFill/>
          </a:ln>
        </p:spPr>
      </p:pic>
      <p:sp>
        <p:nvSpPr>
          <p:cNvPr id="632" name="CustomShape 1"/>
          <p:cNvSpPr/>
          <p:nvPr/>
        </p:nvSpPr>
        <p:spPr>
          <a:xfrm>
            <a:off x="602640" y="45720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3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Bacteriocin data set cross validation accuracy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635" name="" descr=""/>
          <p:cNvPicPr/>
          <p:nvPr/>
        </p:nvPicPr>
        <p:blipFill>
          <a:blip r:embed="rId2"/>
          <a:stretch/>
        </p:blipFill>
        <p:spPr>
          <a:xfrm>
            <a:off x="6875640" y="2012040"/>
            <a:ext cx="4753800" cy="1661760"/>
          </a:xfrm>
          <a:prstGeom prst="rect">
            <a:avLst/>
          </a:prstGeom>
          <a:ln>
            <a:noFill/>
          </a:ln>
        </p:spPr>
      </p:pic>
      <p:pic>
        <p:nvPicPr>
          <p:cNvPr id="636" name="" descr=""/>
          <p:cNvPicPr/>
          <p:nvPr/>
        </p:nvPicPr>
        <p:blipFill>
          <a:blip r:embed="rId3"/>
          <a:stretch/>
        </p:blipFill>
        <p:spPr>
          <a:xfrm>
            <a:off x="6580800" y="3750840"/>
            <a:ext cx="5343480" cy="636120"/>
          </a:xfrm>
          <a:prstGeom prst="rect">
            <a:avLst/>
          </a:prstGeom>
          <a:ln>
            <a:noFill/>
          </a:ln>
        </p:spPr>
      </p:pic>
      <p:pic>
        <p:nvPicPr>
          <p:cNvPr id="637" name="" descr=""/>
          <p:cNvPicPr/>
          <p:nvPr/>
        </p:nvPicPr>
        <p:blipFill>
          <a:blip r:embed="rId4"/>
          <a:stretch/>
        </p:blipFill>
        <p:spPr>
          <a:xfrm>
            <a:off x="5963400" y="4197960"/>
            <a:ext cx="614880" cy="13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5" dur="indefinite" restart="never" nodeType="tmRoot">
          <p:childTnLst>
            <p:seq>
              <p:cTn id="2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" descr=""/>
          <p:cNvPicPr/>
          <p:nvPr/>
        </p:nvPicPr>
        <p:blipFill>
          <a:blip r:embed="rId1"/>
          <a:stretch/>
        </p:blipFill>
        <p:spPr>
          <a:xfrm>
            <a:off x="-6120" y="1823040"/>
            <a:ext cx="12201480" cy="3935160"/>
          </a:xfrm>
          <a:prstGeom prst="rect">
            <a:avLst/>
          </a:prstGeom>
          <a:ln>
            <a:noFill/>
          </a:ln>
        </p:spPr>
      </p:pic>
      <p:sp>
        <p:nvSpPr>
          <p:cNvPr id="639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Mean accuracy per epoch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267" dur="indefinite" restart="never" nodeType="tmRoot">
          <p:childTnLst>
            <p:seq>
              <p:cTn id="2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" descr=""/>
          <p:cNvPicPr/>
          <p:nvPr/>
        </p:nvPicPr>
        <p:blipFill>
          <a:blip r:embed="rId1"/>
          <a:stretch/>
        </p:blipFill>
        <p:spPr>
          <a:xfrm>
            <a:off x="0" y="1128600"/>
            <a:ext cx="5937840" cy="4453200"/>
          </a:xfrm>
          <a:prstGeom prst="rect">
            <a:avLst/>
          </a:prstGeom>
          <a:ln>
            <a:noFill/>
          </a:ln>
        </p:spPr>
      </p:pic>
      <p:sp>
        <p:nvSpPr>
          <p:cNvPr id="642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CNNPAR bacteriocin data set test accuracy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43" name="TextShape 2"/>
          <p:cNvSpPr txBox="1"/>
          <p:nvPr/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CNNPAR accuracy of 94.8%</a:t>
            </a:r>
            <a:endParaRPr b="0" lang="en-US" sz="26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&gt; 98% with certainty &gt; 0.8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NeuBI accuracy of 86.0%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269" dur="indefinite" restart="never" nodeType="tmRoot">
          <p:childTnLst>
            <p:seq>
              <p:cTn id="2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Contents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46" name="CustomShape 3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1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Searching for good encodings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best encodings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2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Combining encodings with neural networks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Applying the model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1" dur="indefinite" restart="never" nodeType="tmRoot">
          <p:childTnLst>
            <p:seq>
              <p:cTn id="2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Application on Sberro’s small protein families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648" name="" descr=""/>
          <p:cNvPicPr/>
          <p:nvPr/>
        </p:nvPicPr>
        <p:blipFill>
          <a:blip r:embed="rId1"/>
          <a:stretch/>
        </p:blipFill>
        <p:spPr>
          <a:xfrm>
            <a:off x="1041120" y="1097280"/>
            <a:ext cx="10107360" cy="2401560"/>
          </a:xfrm>
          <a:prstGeom prst="rect">
            <a:avLst/>
          </a:prstGeom>
          <a:ln>
            <a:noFill/>
          </a:ln>
        </p:spPr>
      </p:pic>
      <p:sp>
        <p:nvSpPr>
          <p:cNvPr id="649" name="CustomShape 2"/>
          <p:cNvSpPr/>
          <p:nvPr/>
        </p:nvSpPr>
        <p:spPr>
          <a:xfrm>
            <a:off x="609480" y="3682080"/>
            <a:ext cx="10969920" cy="189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Human microbiome samples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~4500 small protein families &lt; 50 AAs long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39 AMPs identified with AmPEP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3" dur="indefinite" restart="never" nodeType="tmRoot">
          <p:childTnLst>
            <p:seq>
              <p:cTn id="2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588960" y="4172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1" name="" descr=""/>
          <p:cNvPicPr/>
          <p:nvPr/>
        </p:nvPicPr>
        <p:blipFill>
          <a:blip r:embed="rId1"/>
          <a:stretch/>
        </p:blipFill>
        <p:spPr>
          <a:xfrm>
            <a:off x="634680" y="1604520"/>
            <a:ext cx="5302800" cy="3976920"/>
          </a:xfrm>
          <a:prstGeom prst="rect">
            <a:avLst/>
          </a:prstGeom>
          <a:ln>
            <a:noFill/>
          </a:ln>
        </p:spPr>
      </p:pic>
      <p:sp>
        <p:nvSpPr>
          <p:cNvPr id="652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3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Application on Sberro’s small protein families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54" name="CustomShape 4"/>
          <p:cNvSpPr/>
          <p:nvPr/>
        </p:nvSpPr>
        <p:spPr>
          <a:xfrm>
            <a:off x="6231960" y="2103120"/>
            <a:ext cx="346032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More bacteriocins than AMPs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Broader class classifier harder to train?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75" dur="indefinite" restart="never" nodeType="tmRoot">
          <p:childTnLst>
            <p:seq>
              <p:cTn id="2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6" name="" descr=""/>
          <p:cNvPicPr/>
          <p:nvPr/>
        </p:nvPicPr>
        <p:blipFill>
          <a:blip r:embed="rId1"/>
          <a:stretch/>
        </p:blipFill>
        <p:spPr>
          <a:xfrm>
            <a:off x="634680" y="1604520"/>
            <a:ext cx="5300640" cy="3974760"/>
          </a:xfrm>
          <a:prstGeom prst="rect">
            <a:avLst/>
          </a:prstGeom>
          <a:ln>
            <a:noFill/>
          </a:ln>
        </p:spPr>
      </p:pic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6257160" y="1604520"/>
            <a:ext cx="5300640" cy="3974760"/>
          </a:xfrm>
          <a:prstGeom prst="rect">
            <a:avLst/>
          </a:prstGeom>
          <a:ln>
            <a:noFill/>
          </a:ln>
        </p:spPr>
      </p:pic>
      <p:sp>
        <p:nvSpPr>
          <p:cNvPr id="658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AmPEP bacteriocin data set test accuracy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59" name="Line 3"/>
          <p:cNvSpPr/>
          <p:nvPr/>
        </p:nvSpPr>
        <p:spPr>
          <a:xfrm flipH="1" flipV="1">
            <a:off x="4754880" y="5303520"/>
            <a:ext cx="1280160" cy="731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4"/>
          <p:cNvSpPr/>
          <p:nvPr/>
        </p:nvSpPr>
        <p:spPr>
          <a:xfrm>
            <a:off x="5486400" y="6054480"/>
            <a:ext cx="2259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Normalized certainty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1" name="Line 5"/>
          <p:cNvSpPr/>
          <p:nvPr/>
        </p:nvSpPr>
        <p:spPr>
          <a:xfrm flipV="1">
            <a:off x="4023360" y="1886400"/>
            <a:ext cx="1440" cy="3234240"/>
          </a:xfrm>
          <a:prstGeom prst="line">
            <a:avLst/>
          </a:prstGeom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Line 6"/>
          <p:cNvSpPr/>
          <p:nvPr/>
        </p:nvSpPr>
        <p:spPr>
          <a:xfrm flipV="1">
            <a:off x="3291840" y="5120640"/>
            <a:ext cx="731520" cy="822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7"/>
          <p:cNvSpPr/>
          <p:nvPr/>
        </p:nvSpPr>
        <p:spPr>
          <a:xfrm>
            <a:off x="1188720" y="5943600"/>
            <a:ext cx="4086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Maximum certainty observed in Sberro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7" dur="indefinite" restart="never" nodeType="tmRoot">
          <p:childTnLst>
            <p:seq>
              <p:cTn id="278" dur="indefinite" nodeType="mainSeq">
                <p:childTnLst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5" name="" descr=""/>
          <p:cNvPicPr/>
          <p:nvPr/>
        </p:nvPicPr>
        <p:blipFill>
          <a:blip r:embed="rId1"/>
          <a:stretch/>
        </p:blipFill>
        <p:spPr>
          <a:xfrm>
            <a:off x="634680" y="1604520"/>
            <a:ext cx="5300640" cy="3974760"/>
          </a:xfrm>
          <a:prstGeom prst="rect">
            <a:avLst/>
          </a:prstGeom>
          <a:ln>
            <a:noFill/>
          </a:ln>
        </p:spPr>
      </p:pic>
      <p:sp>
        <p:nvSpPr>
          <p:cNvPr id="666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AmPEP bacteriocin data set test accuracy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67" name="Line 3"/>
          <p:cNvSpPr/>
          <p:nvPr/>
        </p:nvSpPr>
        <p:spPr>
          <a:xfrm flipV="1">
            <a:off x="4023360" y="1886400"/>
            <a:ext cx="1440" cy="3234240"/>
          </a:xfrm>
          <a:prstGeom prst="line">
            <a:avLst/>
          </a:prstGeom>
          <a:ln w="3816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Line 4"/>
          <p:cNvSpPr/>
          <p:nvPr/>
        </p:nvSpPr>
        <p:spPr>
          <a:xfrm flipV="1">
            <a:off x="3291840" y="5120640"/>
            <a:ext cx="731520" cy="822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5"/>
          <p:cNvSpPr/>
          <p:nvPr/>
        </p:nvSpPr>
        <p:spPr>
          <a:xfrm>
            <a:off x="1188720" y="5943600"/>
            <a:ext cx="4086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Maximum certainty observed in Sberro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0" name="CustomShape 6"/>
          <p:cNvSpPr/>
          <p:nvPr/>
        </p:nvSpPr>
        <p:spPr>
          <a:xfrm>
            <a:off x="6309360" y="1920240"/>
            <a:ext cx="54860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AmPEP &lt; ~67% accuracy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Conclusion: AmPEP is not good for identifying bacteriocins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0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3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74" name="CustomShape 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Main findings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75" name="CustomShape 5"/>
          <p:cNvSpPr/>
          <p:nvPr/>
        </p:nvSpPr>
        <p:spPr>
          <a:xfrm>
            <a:off x="609480" y="1604520"/>
            <a:ext cx="109702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Increased accuracy with ELMo embedding.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Hamid et al. test accuracy 86.0%.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Our classifier test accuracy 94.8%. 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Found 40 putative bacteriocins.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11" dur="indefinite" restart="never" nodeType="tmRoot">
          <p:childTnLst>
            <p:seq>
              <p:cTn id="3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Contents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1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Searching for good encodings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best encodings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2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Combining encodings with neural networks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3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Applying the model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609480" y="273600"/>
            <a:ext cx="10972080" cy="53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The End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313" dur="indefinite" restart="never" nodeType="tmRoot">
          <p:childTnLst>
            <p:seq>
              <p:cTn id="3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" descr=""/>
          <p:cNvPicPr/>
          <p:nvPr/>
        </p:nvPicPr>
        <p:blipFill>
          <a:blip r:embed="rId1"/>
          <a:stretch/>
        </p:blipFill>
        <p:spPr>
          <a:xfrm>
            <a:off x="2225160" y="1438560"/>
            <a:ext cx="7739280" cy="5416920"/>
          </a:xfrm>
          <a:prstGeom prst="rect">
            <a:avLst/>
          </a:prstGeom>
          <a:ln>
            <a:noFill/>
          </a:ln>
        </p:spPr>
      </p:pic>
      <p:sp>
        <p:nvSpPr>
          <p:cNvPr id="678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Distribution of ribosomal binding site fractions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79" name="CustomShape 2"/>
          <p:cNvSpPr/>
          <p:nvPr/>
        </p:nvSpPr>
        <p:spPr>
          <a:xfrm>
            <a:off x="5120640" y="1463040"/>
            <a:ext cx="2374920" cy="204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5" dur="indefinite" restart="never" nodeType="tmRoot">
          <p:childTnLst>
            <p:seq>
              <p:cTn id="3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Contents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1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Searching for good encodings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best encodings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2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Combining encodings with neural networks</a:t>
            </a:r>
            <a:endParaRPr b="0" lang="en-US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Part 3</a:t>
            </a:r>
            <a:endParaRPr b="0" lang="en-US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Applying the model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Encoding Biological Sequences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609480" y="1604520"/>
            <a:ext cx="109699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Why?</a:t>
            </a:r>
            <a:endParaRPr b="0" lang="en-US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Machines like numbers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Quantative rather than categorical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1564560" y="5805720"/>
            <a:ext cx="4376880" cy="800640"/>
          </a:xfrm>
          <a:prstGeom prst="rect">
            <a:avLst/>
          </a:prstGeom>
          <a:ln>
            <a:noFill/>
          </a:ln>
        </p:spPr>
      </p:pic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609120" y="1727640"/>
            <a:ext cx="5351760" cy="3728520"/>
          </a:xfrm>
          <a:prstGeom prst="rect">
            <a:avLst/>
          </a:prstGeom>
          <a:ln>
            <a:noFill/>
          </a:ln>
        </p:spPr>
      </p:pic>
      <p:sp>
        <p:nvSpPr>
          <p:cNvPr id="499" name="CustomShape 1"/>
          <p:cNvSpPr/>
          <p:nvPr/>
        </p:nvSpPr>
        <p:spPr>
          <a:xfrm>
            <a:off x="588960" y="620640"/>
            <a:ext cx="1100700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Encodings used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6231960" y="1604520"/>
            <a:ext cx="535176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Sample dimensionality for 99 amino acids long sequence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3"/>
          <a:stretch/>
        </p:blipFill>
        <p:spPr>
          <a:xfrm>
            <a:off x="6175440" y="2538720"/>
            <a:ext cx="4978080" cy="3402720"/>
          </a:xfrm>
          <a:prstGeom prst="rect">
            <a:avLst/>
          </a:prstGeom>
          <a:ln>
            <a:noFill/>
          </a:ln>
        </p:spPr>
      </p:pic>
      <p:pic>
        <p:nvPicPr>
          <p:cNvPr id="503" name="" descr=""/>
          <p:cNvPicPr/>
          <p:nvPr/>
        </p:nvPicPr>
        <p:blipFill>
          <a:blip r:embed="rId4"/>
          <a:srcRect l="0" t="0" r="12729" b="48967"/>
          <a:stretch/>
        </p:blipFill>
        <p:spPr>
          <a:xfrm>
            <a:off x="6197040" y="2538720"/>
            <a:ext cx="4343400" cy="1734840"/>
          </a:xfrm>
          <a:prstGeom prst="rect">
            <a:avLst/>
          </a:prstGeom>
          <a:ln>
            <a:noFill/>
          </a:ln>
        </p:spPr>
      </p:pic>
      <p:sp>
        <p:nvSpPr>
          <p:cNvPr id="504" name="CustomShape 4"/>
          <p:cNvSpPr/>
          <p:nvPr/>
        </p:nvSpPr>
        <p:spPr>
          <a:xfrm>
            <a:off x="6519240" y="2172960"/>
            <a:ext cx="40874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Sequences with different lengths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5" name="CustomShape 5"/>
          <p:cNvSpPr/>
          <p:nvPr/>
        </p:nvSpPr>
        <p:spPr>
          <a:xfrm>
            <a:off x="1296720" y="5631120"/>
            <a:ext cx="2543760" cy="2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Sequences containing X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06" name="CustomShape 6"/>
          <p:cNvSpPr/>
          <p:nvPr/>
        </p:nvSpPr>
        <p:spPr>
          <a:xfrm>
            <a:off x="2385720" y="6215760"/>
            <a:ext cx="123840" cy="158400"/>
          </a:xfrm>
          <a:prstGeom prst="rect">
            <a:avLst/>
          </a:prstGeom>
          <a:noFill/>
          <a:ln w="1260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7"/>
          <p:cNvSpPr/>
          <p:nvPr/>
        </p:nvSpPr>
        <p:spPr>
          <a:xfrm>
            <a:off x="2697120" y="5980680"/>
            <a:ext cx="123840" cy="158400"/>
          </a:xfrm>
          <a:prstGeom prst="rect">
            <a:avLst/>
          </a:prstGeom>
          <a:noFill/>
          <a:ln w="1260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8"/>
          <p:cNvSpPr/>
          <p:nvPr/>
        </p:nvSpPr>
        <p:spPr>
          <a:xfrm>
            <a:off x="5355360" y="5991120"/>
            <a:ext cx="123840" cy="158040"/>
          </a:xfrm>
          <a:prstGeom prst="rect">
            <a:avLst/>
          </a:prstGeom>
          <a:noFill/>
          <a:ln w="1260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9"/>
          <p:cNvSpPr/>
          <p:nvPr/>
        </p:nvSpPr>
        <p:spPr>
          <a:xfrm>
            <a:off x="5047920" y="6222960"/>
            <a:ext cx="123840" cy="158400"/>
          </a:xfrm>
          <a:prstGeom prst="rect">
            <a:avLst/>
          </a:prstGeom>
          <a:noFill/>
          <a:ln w="1260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10"/>
          <p:cNvSpPr/>
          <p:nvPr/>
        </p:nvSpPr>
        <p:spPr>
          <a:xfrm flipV="1">
            <a:off x="4462200" y="6448320"/>
            <a:ext cx="360" cy="385560"/>
          </a:xfrm>
          <a:prstGeom prst="line">
            <a:avLst/>
          </a:prstGeom>
          <a:ln w="12600">
            <a:solidFill>
              <a:srgbClr val="ba13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Line 11"/>
          <p:cNvSpPr/>
          <p:nvPr/>
        </p:nvSpPr>
        <p:spPr>
          <a:xfrm flipV="1">
            <a:off x="4893120" y="6457680"/>
            <a:ext cx="360" cy="385920"/>
          </a:xfrm>
          <a:prstGeom prst="line">
            <a:avLst/>
          </a:prstGeom>
          <a:ln w="12600">
            <a:solidFill>
              <a:srgbClr val="ba13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Line 12"/>
          <p:cNvSpPr/>
          <p:nvPr/>
        </p:nvSpPr>
        <p:spPr>
          <a:xfrm flipV="1">
            <a:off x="5213520" y="6447600"/>
            <a:ext cx="360" cy="385920"/>
          </a:xfrm>
          <a:prstGeom prst="line">
            <a:avLst/>
          </a:prstGeom>
          <a:ln w="12600">
            <a:solidFill>
              <a:srgbClr val="ba13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13"/>
          <p:cNvSpPr/>
          <p:nvPr/>
        </p:nvSpPr>
        <p:spPr>
          <a:xfrm>
            <a:off x="4666320" y="5577840"/>
            <a:ext cx="360" cy="385920"/>
          </a:xfrm>
          <a:prstGeom prst="line">
            <a:avLst/>
          </a:prstGeom>
          <a:ln w="12600">
            <a:solidFill>
              <a:srgbClr val="ba13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Line 14"/>
          <p:cNvSpPr/>
          <p:nvPr/>
        </p:nvSpPr>
        <p:spPr>
          <a:xfrm>
            <a:off x="4876920" y="5578200"/>
            <a:ext cx="360" cy="385920"/>
          </a:xfrm>
          <a:prstGeom prst="line">
            <a:avLst/>
          </a:prstGeom>
          <a:ln w="12600">
            <a:solidFill>
              <a:srgbClr val="ba13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15"/>
          <p:cNvSpPr/>
          <p:nvPr/>
        </p:nvSpPr>
        <p:spPr>
          <a:xfrm>
            <a:off x="4199040" y="5557320"/>
            <a:ext cx="1643760" cy="127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6"/>
          <p:cNvSpPr/>
          <p:nvPr/>
        </p:nvSpPr>
        <p:spPr>
          <a:xfrm>
            <a:off x="3193200" y="6105960"/>
            <a:ext cx="912240" cy="455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Amino Acids to K-Mers 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18" name="" descr=""/>
          <p:cNvPicPr/>
          <p:nvPr/>
        </p:nvPicPr>
        <p:blipFill>
          <a:blip r:embed="rId1"/>
          <a:srcRect l="0" t="0" r="53908" b="72369"/>
          <a:stretch/>
        </p:blipFill>
        <p:spPr>
          <a:xfrm>
            <a:off x="6583680" y="3064320"/>
            <a:ext cx="4922640" cy="1095840"/>
          </a:xfrm>
          <a:prstGeom prst="rect">
            <a:avLst/>
          </a:prstGeom>
          <a:ln>
            <a:noFill/>
          </a:ln>
        </p:spPr>
      </p:pic>
      <p:pic>
        <p:nvPicPr>
          <p:cNvPr id="519" name="" descr=""/>
          <p:cNvPicPr/>
          <p:nvPr/>
        </p:nvPicPr>
        <p:blipFill>
          <a:blip r:embed="rId2"/>
          <a:stretch/>
        </p:blipFill>
        <p:spPr>
          <a:xfrm>
            <a:off x="609120" y="1728000"/>
            <a:ext cx="5351760" cy="37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609120" y="1727280"/>
            <a:ext cx="5352120" cy="3728880"/>
          </a:xfrm>
          <a:prstGeom prst="rect">
            <a:avLst/>
          </a:prstGeom>
          <a:ln>
            <a:noFill/>
          </a:ln>
        </p:spPr>
      </p:pic>
      <p:pic>
        <p:nvPicPr>
          <p:cNvPr id="521" name="" descr=""/>
          <p:cNvPicPr/>
          <p:nvPr/>
        </p:nvPicPr>
        <p:blipFill>
          <a:blip r:embed="rId2"/>
          <a:stretch/>
        </p:blipFill>
        <p:spPr>
          <a:xfrm>
            <a:off x="5887440" y="2926080"/>
            <a:ext cx="6164640" cy="1358280"/>
          </a:xfrm>
          <a:prstGeom prst="rect">
            <a:avLst/>
          </a:prstGeom>
          <a:ln>
            <a:noFill/>
          </a:ln>
        </p:spPr>
      </p:pic>
      <p:sp>
        <p:nvSpPr>
          <p:cNvPr id="522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000" spc="18" strike="noStrike">
                <a:solidFill>
                  <a:srgbClr val="a31d20"/>
                </a:solidFill>
                <a:latin typeface="Microsoft New Tai Lue"/>
                <a:ea typeface="DejaVu Sans"/>
              </a:rPr>
              <a:t>One-Hot Encoding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3"/>
          <a:stretch/>
        </p:blipFill>
        <p:spPr>
          <a:xfrm>
            <a:off x="-204840" y="2651760"/>
            <a:ext cx="934200" cy="22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2019-03-05T10:49:00Z</dcterms:created>
  <dc:creator/>
  <dc:description/>
  <dc:language>en-US</dc:language>
  <cp:lastModifiedBy/>
  <dcterms:modified xsi:type="dcterms:W3CDTF">2019-09-26T12:12:23Z</dcterms:modified>
  <cp:revision>76</cp:revision>
  <dc:subject/>
  <dc:title>PowerPoint skabelon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reated by:">
    <vt:lpwstr>www.skabelon.dk</vt:lpwstr>
  </property>
  <property fmtid="{D5CDD505-2E9C-101B-9397-08002B2CF9AE}" pid="4" name="HiddenSlides">
    <vt:i4>1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19</vt:i4>
  </property>
  <property fmtid="{D5CDD505-2E9C-101B-9397-08002B2CF9AE}" pid="9" name="PresentationFormat">
    <vt:lpwstr>Brugerdefineret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</Properties>
</file>